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</p:sldMasterIdLst>
  <p:notesMasterIdLst>
    <p:notesMasterId r:id="rId15"/>
  </p:notesMasterIdLst>
  <p:sldIdLst>
    <p:sldId id="316" r:id="rId5"/>
    <p:sldId id="313" r:id="rId6"/>
    <p:sldId id="308" r:id="rId7"/>
    <p:sldId id="315" r:id="rId8"/>
    <p:sldId id="309" r:id="rId9"/>
    <p:sldId id="310" r:id="rId10"/>
    <p:sldId id="311" r:id="rId11"/>
    <p:sldId id="312" r:id="rId12"/>
    <p:sldId id="314" r:id="rId13"/>
    <p:sldId id="318" r:id="rId14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434" autoAdjust="0"/>
  </p:normalViewPr>
  <p:slideViewPr>
    <p:cSldViewPr>
      <p:cViewPr varScale="1">
        <p:scale>
          <a:sx n="126" d="100"/>
          <a:sy n="126" d="100"/>
        </p:scale>
        <p:origin x="1416" y="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F6EC1-927C-4AFB-B9ED-767B07D03122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E5A4C-306B-4FE6-B4C3-4E416AFC7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098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"/>
            <a:ext cx="6572250" cy="590550"/>
          </a:xfrm>
        </p:spPr>
        <p:txBody>
          <a:bodyPr>
            <a:normAutofit/>
          </a:bodyPr>
          <a:lstStyle>
            <a:lvl1pPr algn="r" defTabSz="685800" rtl="0" eaLnBrk="1" latinLnBrk="0" hangingPunct="1">
              <a:spcBef>
                <a:spcPct val="0"/>
              </a:spcBef>
              <a:buNone/>
              <a:defRPr lang="en-US" sz="1800" kern="1200" dirty="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486150" y="3638550"/>
            <a:ext cx="3257550" cy="914400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9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645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355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451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91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</p:spPr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1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62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142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52" r:id="rId9"/>
    <p:sldLayoutId id="2147483651" r:id="rId10"/>
    <p:sldLayoutId id="2147483654" r:id="rId11"/>
    <p:sldLayoutId id="214748365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smtClean="0"/>
              <a:t>More </a:t>
            </a:r>
            <a:r>
              <a:rPr lang="en-US" dirty="0"/>
              <a:t>on Parallel </a:t>
            </a:r>
            <a:r>
              <a:rPr lang="en-US" dirty="0" smtClean="0"/>
              <a:t>Scan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en-US" sz="1600" dirty="0" smtClean="0"/>
              <a:t>Module 10.4 </a:t>
            </a:r>
            <a:r>
              <a:rPr lang="en-US" sz="1600" dirty="0"/>
              <a:t>– Parallel Computation </a:t>
            </a:r>
            <a:r>
              <a:rPr lang="en-US" sz="1600" dirty="0" smtClean="0"/>
              <a:t>Patterns (scan)</a:t>
            </a:r>
            <a:endParaRPr lang="en-US" sz="160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/>
              <a:t>GPU Teaching Kit</a:t>
            </a:r>
            <a:endParaRPr lang="en-US" sz="1667" kern="0" dirty="0"/>
          </a:p>
        </p:txBody>
      </p:sp>
      <p:sp>
        <p:nvSpPr>
          <p:cNvPr id="6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8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20">
        <p:fade/>
      </p:transition>
    </mc:Choice>
    <mc:Fallback xmlns="">
      <p:transition spd="med" advTm="131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73">
        <p:fade/>
      </p:transition>
    </mc:Choice>
    <mc:Fallback xmlns="">
      <p:transition spd="med"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To learn more about parallel scan</a:t>
            </a:r>
          </a:p>
          <a:p>
            <a:pPr lvl="1"/>
            <a:r>
              <a:rPr lang="en-US" sz="1600" dirty="0"/>
              <a:t>Analysis of the work efficient kernel</a:t>
            </a:r>
          </a:p>
          <a:p>
            <a:pPr lvl="1"/>
            <a:r>
              <a:rPr lang="en-US" sz="1600" dirty="0"/>
              <a:t>Exclusive scan</a:t>
            </a:r>
          </a:p>
          <a:p>
            <a:pPr lvl="1"/>
            <a:r>
              <a:rPr lang="en-US" sz="1600" dirty="0" smtClean="0"/>
              <a:t>Handling very </a:t>
            </a:r>
            <a:r>
              <a:rPr lang="en-US" sz="1600" dirty="0"/>
              <a:t>large input vectors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834">
        <p:fade/>
      </p:transition>
    </mc:Choice>
    <mc:Fallback xmlns="">
      <p:transition spd="med" advTm="198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Analysis of the Work Efficient Kernel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53604" indent="-253604">
              <a:defRPr/>
            </a:pPr>
            <a:r>
              <a:rPr lang="en-US" sz="1200" dirty="0"/>
              <a:t>The work efficient kernel executes log(n) parallel iterations in the reduction step</a:t>
            </a:r>
          </a:p>
          <a:p>
            <a:pPr marL="470297" lvl="1" indent="-170260">
              <a:defRPr/>
            </a:pPr>
            <a:r>
              <a:rPr lang="en-US" sz="1200" dirty="0">
                <a:latin typeface="Calibri" panose="020F0502020204030204" pitchFamily="34" charset="0"/>
              </a:rPr>
              <a:t>The iterations do n/2, n/4,..1 adds</a:t>
            </a:r>
          </a:p>
          <a:p>
            <a:pPr marL="470297" lvl="1" indent="-170260">
              <a:defRPr/>
            </a:pPr>
            <a:r>
              <a:rPr lang="en-US" sz="1200" dirty="0">
                <a:latin typeface="Calibri" panose="020F0502020204030204" pitchFamily="34" charset="0"/>
              </a:rPr>
              <a:t>Total adds: (n-1) </a:t>
            </a:r>
            <a:r>
              <a:rPr lang="en-US" sz="1200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</a:rPr>
              <a:t>O(n) work</a:t>
            </a:r>
          </a:p>
          <a:p>
            <a:pPr marL="431006" indent="-302419">
              <a:defRPr/>
            </a:pPr>
            <a:endParaRPr lang="en-US" sz="1050" dirty="0">
              <a:latin typeface="Calibri" panose="020F0502020204030204" pitchFamily="34" charset="0"/>
            </a:endParaRPr>
          </a:p>
          <a:p>
            <a:pPr marL="253604" indent="-253604">
              <a:defRPr/>
            </a:pPr>
            <a:r>
              <a:rPr lang="en-US" sz="1200" dirty="0"/>
              <a:t>It executes log(n)-1 parallel iterations in the </a:t>
            </a:r>
            <a:r>
              <a:rPr lang="en-US" sz="1200" dirty="0" smtClean="0"/>
              <a:t>post-reduction </a:t>
            </a:r>
            <a:r>
              <a:rPr lang="en-US" sz="1200" dirty="0"/>
              <a:t>reverse step</a:t>
            </a:r>
          </a:p>
          <a:p>
            <a:pPr marL="470297" lvl="1" indent="-170260">
              <a:defRPr/>
            </a:pPr>
            <a:r>
              <a:rPr lang="en-US" sz="1200" dirty="0">
                <a:latin typeface="Calibri" panose="020F0502020204030204" pitchFamily="34" charset="0"/>
              </a:rPr>
              <a:t>The iterations do 2-1, 4-1, …. n/2-1 adds</a:t>
            </a:r>
          </a:p>
          <a:p>
            <a:pPr marL="470297" lvl="1" indent="-170260">
              <a:defRPr/>
            </a:pPr>
            <a:r>
              <a:rPr lang="en-US" sz="1200" dirty="0">
                <a:latin typeface="Calibri" panose="020F0502020204030204" pitchFamily="34" charset="0"/>
              </a:rPr>
              <a:t>Total adds: (n-2) – (log(n)-1) </a:t>
            </a:r>
            <a:r>
              <a:rPr lang="en-US" sz="1200" dirty="0">
                <a:latin typeface="Calibri" panose="020F0502020204030204" pitchFamily="34" charset="0"/>
                <a:sym typeface="Wingdings" pitchFamily="2" charset="2"/>
              </a:rPr>
              <a:t> O(n) work</a:t>
            </a:r>
          </a:p>
          <a:p>
            <a:pPr marL="300038" lvl="1" indent="0">
              <a:buNone/>
              <a:defRPr/>
            </a:pPr>
            <a:endParaRPr lang="en-US" sz="1200" dirty="0">
              <a:latin typeface="Calibri" panose="020F0502020204030204" pitchFamily="34" charset="0"/>
              <a:sym typeface="Wingdings" pitchFamily="2" charset="2"/>
            </a:endParaRPr>
          </a:p>
          <a:p>
            <a:pPr marL="253604" indent="-253604">
              <a:defRPr/>
            </a:pPr>
            <a:r>
              <a:rPr lang="en-US" sz="1200" dirty="0">
                <a:sym typeface="Wingdings" pitchFamily="2" charset="2"/>
              </a:rPr>
              <a:t>Both phases perform up to no more than </a:t>
            </a:r>
            <a:r>
              <a:rPr lang="en-US" sz="1200" dirty="0" smtClean="0">
                <a:sym typeface="Wingdings" pitchFamily="2" charset="2"/>
              </a:rPr>
              <a:t>2x(n-1</a:t>
            </a:r>
            <a:r>
              <a:rPr lang="en-US" sz="1200" dirty="0">
                <a:sym typeface="Wingdings" pitchFamily="2" charset="2"/>
              </a:rPr>
              <a:t>) adds</a:t>
            </a:r>
          </a:p>
          <a:p>
            <a:pPr marL="0" indent="0">
              <a:buNone/>
              <a:defRPr/>
            </a:pPr>
            <a:endParaRPr lang="en-US" sz="1050" dirty="0">
              <a:latin typeface="Calibri" panose="020F0502020204030204" pitchFamily="34" charset="0"/>
            </a:endParaRPr>
          </a:p>
          <a:p>
            <a:pPr marL="253604" indent="-253604">
              <a:defRPr/>
            </a:pPr>
            <a:r>
              <a:rPr lang="en-US" sz="1200" dirty="0"/>
              <a:t>The total number of adds is no more than twice of that done in the efficient sequential algorithm</a:t>
            </a:r>
          </a:p>
          <a:p>
            <a:pPr marL="470297" lvl="1" indent="-170260">
              <a:defRPr/>
            </a:pPr>
            <a:r>
              <a:rPr lang="en-US" sz="1200" dirty="0">
                <a:latin typeface="Calibri" panose="020F0502020204030204" pitchFamily="34" charset="0"/>
              </a:rPr>
              <a:t>The benefit of parallelism can easily overcome the 2X work when there is sufficient hardware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767263"/>
            <a:ext cx="1600200" cy="274637"/>
          </a:xfrm>
        </p:spPr>
        <p:txBody>
          <a:bodyPr/>
          <a:lstStyle/>
          <a:p>
            <a:pPr>
              <a:defRPr/>
            </a:pPr>
            <a:fld id="{EAF6AFFB-6982-41D2-8A52-04B9F753D158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82054"/>
      </p:ext>
    </p:extLst>
  </p:cSld>
  <p:clrMapOvr>
    <a:masterClrMapping/>
  </p:clrMapOvr>
  <p:transition advTm="1475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Tradeoffs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The work efficient scan kernel is normally more desirable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Better Energy efficiency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Less execution resource requirement</a:t>
            </a:r>
          </a:p>
          <a:p>
            <a:r>
              <a:rPr lang="en-US" sz="1600" dirty="0">
                <a:latin typeface="Calibri" panose="020F0502020204030204" pitchFamily="34" charset="0"/>
              </a:rPr>
              <a:t>However, the work inefficient kernel could be better for absolute performance due to its </a:t>
            </a:r>
            <a:r>
              <a:rPr lang="en-US" sz="1600" dirty="0" smtClean="0">
                <a:latin typeface="Calibri" panose="020F0502020204030204" pitchFamily="34" charset="0"/>
              </a:rPr>
              <a:t>single-phase nature (forward phase only)</a:t>
            </a:r>
            <a:endParaRPr lang="en-US" sz="1267" dirty="0">
              <a:latin typeface="Calibri" panose="020F0502020204030204" pitchFamily="34" charset="0"/>
            </a:endParaRP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There is sufficient execution resource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257800" y="4767263"/>
            <a:ext cx="1600200" cy="274637"/>
          </a:xfrm>
        </p:spPr>
        <p:txBody>
          <a:bodyPr/>
          <a:lstStyle/>
          <a:p>
            <a:fld id="{18288952-07DD-45F2-92DF-2D7C6E70F14E}" type="slidenum">
              <a:rPr lang="en-US" smtClean="0"/>
              <a:t>4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1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084">
        <p:fade/>
      </p:transition>
    </mc:Choice>
    <mc:Fallback xmlns="">
      <p:transition spd="med" advTm="670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Large Input Vectors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1400" dirty="0"/>
              <a:t>Build on the work efficient scan kernel </a:t>
            </a:r>
          </a:p>
          <a:p>
            <a:r>
              <a:rPr lang="en-US" sz="1400" dirty="0"/>
              <a:t>Have each section of 2*</a:t>
            </a:r>
            <a:r>
              <a:rPr lang="en-US" sz="1400" dirty="0" err="1"/>
              <a:t>blockDim.x</a:t>
            </a:r>
            <a:r>
              <a:rPr lang="en-US" sz="1400" dirty="0"/>
              <a:t> elements assigned to a </a:t>
            </a:r>
            <a:r>
              <a:rPr lang="en-US" sz="1400" dirty="0" smtClean="0"/>
              <a:t>block</a:t>
            </a:r>
          </a:p>
          <a:p>
            <a:pPr lvl="1"/>
            <a:r>
              <a:rPr lang="en-US" sz="1200" dirty="0" smtClean="0"/>
              <a:t>Perform parallel scan on each section</a:t>
            </a:r>
            <a:endParaRPr lang="en-US" sz="1200" dirty="0"/>
          </a:p>
          <a:p>
            <a:r>
              <a:rPr lang="en-US" sz="1400" dirty="0"/>
              <a:t>Have each block write the sum of its section into a Sum[] array indexed by </a:t>
            </a:r>
            <a:r>
              <a:rPr lang="en-US" sz="1400" dirty="0" err="1"/>
              <a:t>blockIdx.x</a:t>
            </a:r>
            <a:endParaRPr lang="en-US" sz="1400" dirty="0"/>
          </a:p>
          <a:p>
            <a:r>
              <a:rPr lang="en-US" sz="1400" dirty="0"/>
              <a:t> Run the scan kernel on the Sum[] array</a:t>
            </a:r>
          </a:p>
          <a:p>
            <a:r>
              <a:rPr lang="en-US" sz="1400" dirty="0"/>
              <a:t>Add the scanned Sum[] array values to </a:t>
            </a:r>
            <a:r>
              <a:rPr lang="en-US" sz="1400" dirty="0" smtClean="0"/>
              <a:t>all the </a:t>
            </a:r>
            <a:r>
              <a:rPr lang="en-US" sz="1400" dirty="0"/>
              <a:t>elements of corresponding </a:t>
            </a:r>
            <a:r>
              <a:rPr lang="en-US" sz="1400" dirty="0" smtClean="0"/>
              <a:t>sections</a:t>
            </a:r>
            <a:endParaRPr lang="en-US" sz="1400" dirty="0"/>
          </a:p>
          <a:p>
            <a:r>
              <a:rPr lang="en-US" sz="1400" dirty="0"/>
              <a:t>Adaptation of work inefficient kernel is similar.</a:t>
            </a:r>
          </a:p>
          <a:p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D89BA9-E79E-409F-B071-6A61F097B8F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8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15">
        <p:fade/>
      </p:transition>
    </mc:Choice>
    <mc:Fallback xmlns="">
      <p:transition spd="med" advTm="550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Overall Flow of Complete Scan</a:t>
            </a:r>
          </a:p>
        </p:txBody>
      </p:sp>
      <p:pic>
        <p:nvPicPr>
          <p:cNvPr id="41989" name="Picture 136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4" t="16246" r="19938" b="7505"/>
          <a:stretch/>
        </p:blipFill>
        <p:spPr bwMode="auto">
          <a:xfrm>
            <a:off x="1143000" y="1200150"/>
            <a:ext cx="459486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528">
        <p:fade/>
      </p:transition>
    </mc:Choice>
    <mc:Fallback xmlns="">
      <p:transition spd="med" advTm="1365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Exclusive Scan Definition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b="1" dirty="0"/>
              <a:t>Definition: </a:t>
            </a:r>
            <a:r>
              <a:rPr lang="en-US" sz="1100" i="1" dirty="0"/>
              <a:t>The </a:t>
            </a:r>
            <a:r>
              <a:rPr lang="en-US" sz="1100" dirty="0"/>
              <a:t>exclusive scan </a:t>
            </a:r>
            <a:r>
              <a:rPr lang="en-US" sz="1100" i="1" dirty="0"/>
              <a:t>operation takes a binary associative operator </a:t>
            </a:r>
            <a:r>
              <a:rPr lang="en-US" sz="1100" dirty="0"/>
              <a:t>⊕, </a:t>
            </a:r>
            <a:r>
              <a:rPr lang="en-US" sz="1100" i="1" dirty="0"/>
              <a:t>and an array of n elements</a:t>
            </a:r>
          </a:p>
          <a:p>
            <a:pPr marL="0" indent="0">
              <a:buNone/>
            </a:pPr>
            <a:r>
              <a:rPr lang="en-US" sz="1100" dirty="0"/>
              <a:t>		[</a:t>
            </a:r>
            <a:r>
              <a:rPr lang="en-US" sz="1100" i="1" dirty="0"/>
              <a:t>x</a:t>
            </a:r>
            <a:r>
              <a:rPr lang="en-US" sz="1100" baseline="-25000" dirty="0"/>
              <a:t>0</a:t>
            </a:r>
            <a:r>
              <a:rPr lang="en-US" sz="1100" dirty="0"/>
              <a:t>, </a:t>
            </a:r>
            <a:r>
              <a:rPr lang="en-US" sz="1100" i="1" dirty="0"/>
              <a:t>x</a:t>
            </a:r>
            <a:r>
              <a:rPr lang="en-US" sz="1100" baseline="-25000" dirty="0"/>
              <a:t>1</a:t>
            </a:r>
            <a:r>
              <a:rPr lang="en-US" sz="1100" dirty="0"/>
              <a:t>, …, </a:t>
            </a:r>
            <a:r>
              <a:rPr lang="en-US" sz="1100" i="1" dirty="0"/>
              <a:t>x</a:t>
            </a:r>
            <a:r>
              <a:rPr lang="en-US" sz="1100" baseline="-25000" dirty="0"/>
              <a:t>n-1</a:t>
            </a:r>
            <a:r>
              <a:rPr lang="en-US" sz="1100" dirty="0"/>
              <a:t>]</a:t>
            </a:r>
          </a:p>
          <a:p>
            <a:endParaRPr lang="en-US" sz="1100" dirty="0"/>
          </a:p>
          <a:p>
            <a:pPr marL="0" indent="0">
              <a:buNone/>
            </a:pPr>
            <a:r>
              <a:rPr lang="en-US" sz="1100" i="1" dirty="0"/>
              <a:t>and returns the array</a:t>
            </a:r>
          </a:p>
          <a:p>
            <a:endParaRPr lang="en-US" sz="1100" i="1" dirty="0"/>
          </a:p>
          <a:p>
            <a:pPr marL="0" indent="0">
              <a:buNone/>
            </a:pPr>
            <a:r>
              <a:rPr lang="pt-BR" sz="1100" dirty="0"/>
              <a:t>	[0, </a:t>
            </a:r>
            <a:r>
              <a:rPr lang="en-US" sz="1100" i="1" dirty="0"/>
              <a:t>x</a:t>
            </a:r>
            <a:r>
              <a:rPr lang="en-US" sz="1100" baseline="-25000" dirty="0"/>
              <a:t>0</a:t>
            </a:r>
            <a:r>
              <a:rPr lang="pt-BR" sz="1100" dirty="0"/>
              <a:t>, (</a:t>
            </a:r>
            <a:r>
              <a:rPr lang="en-US" sz="1100" i="1" dirty="0"/>
              <a:t>x</a:t>
            </a:r>
            <a:r>
              <a:rPr lang="en-US" sz="1100" baseline="-25000" dirty="0"/>
              <a:t>0</a:t>
            </a:r>
            <a:r>
              <a:rPr lang="pt-BR" sz="1100" dirty="0"/>
              <a:t> ⊕ </a:t>
            </a:r>
            <a:r>
              <a:rPr lang="en-US" sz="1100" i="1" dirty="0"/>
              <a:t>x</a:t>
            </a:r>
            <a:r>
              <a:rPr lang="en-US" sz="1100" baseline="-25000" dirty="0"/>
              <a:t>1</a:t>
            </a:r>
            <a:r>
              <a:rPr lang="pt-BR" sz="1100" dirty="0"/>
              <a:t>), …, (</a:t>
            </a:r>
            <a:r>
              <a:rPr lang="en-US" sz="1100" i="1" dirty="0"/>
              <a:t>x</a:t>
            </a:r>
            <a:r>
              <a:rPr lang="en-US" sz="1100" baseline="-25000" dirty="0"/>
              <a:t>0</a:t>
            </a:r>
            <a:r>
              <a:rPr lang="pt-BR" sz="1100" dirty="0"/>
              <a:t> ⊕ </a:t>
            </a:r>
            <a:r>
              <a:rPr lang="en-US" sz="1100" i="1" dirty="0"/>
              <a:t>x</a:t>
            </a:r>
            <a:r>
              <a:rPr lang="en-US" sz="1100" baseline="-25000" dirty="0"/>
              <a:t>1</a:t>
            </a:r>
            <a:r>
              <a:rPr lang="pt-BR" sz="1100" dirty="0"/>
              <a:t> ⊕ … ⊕ </a:t>
            </a:r>
            <a:r>
              <a:rPr lang="en-US" sz="1100" i="1" dirty="0"/>
              <a:t>x</a:t>
            </a:r>
            <a:r>
              <a:rPr lang="en-US" sz="1100" baseline="-25000" dirty="0"/>
              <a:t>n-2</a:t>
            </a:r>
            <a:r>
              <a:rPr lang="pt-BR" sz="1100" dirty="0"/>
              <a:t>)].</a:t>
            </a:r>
          </a:p>
          <a:p>
            <a:endParaRPr lang="pt-BR" sz="1100" dirty="0"/>
          </a:p>
          <a:p>
            <a:pPr marL="0" indent="0">
              <a:buNone/>
            </a:pPr>
            <a:r>
              <a:rPr lang="en-US" sz="1100" b="1" dirty="0"/>
              <a:t>Example: </a:t>
            </a:r>
            <a:r>
              <a:rPr lang="en-US" sz="1100" dirty="0"/>
              <a:t>If ⊕ is addition, then the </a:t>
            </a:r>
            <a:r>
              <a:rPr lang="en-US" sz="1100" dirty="0" smtClean="0"/>
              <a:t>exclusive scan operation</a:t>
            </a:r>
          </a:p>
          <a:p>
            <a:pPr marL="0" indent="0">
              <a:buNone/>
            </a:pPr>
            <a:r>
              <a:rPr lang="en-US" sz="1100" dirty="0" smtClean="0"/>
              <a:t>on </a:t>
            </a:r>
            <a:r>
              <a:rPr lang="en-US" sz="1100" dirty="0"/>
              <a:t>the </a:t>
            </a:r>
            <a:r>
              <a:rPr lang="en-US" sz="1100" dirty="0" smtClean="0"/>
              <a:t>array	[3  </a:t>
            </a:r>
            <a:r>
              <a:rPr lang="en-US" sz="1100" dirty="0"/>
              <a:t>1  7   0   4   1   6    3],</a:t>
            </a:r>
          </a:p>
          <a:p>
            <a:pPr marL="0" indent="0">
              <a:buNone/>
            </a:pPr>
            <a:r>
              <a:rPr lang="en-US" sz="1100" dirty="0"/>
              <a:t>would </a:t>
            </a:r>
            <a:r>
              <a:rPr lang="en-US" sz="1100" dirty="0" smtClean="0"/>
              <a:t>return	[0  </a:t>
            </a:r>
            <a:r>
              <a:rPr lang="en-US" sz="1100" dirty="0"/>
              <a:t>3  4 11  11 15 16 22].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257800" y="4767263"/>
            <a:ext cx="160020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63BD4C4-5A7B-4C95-BD34-A398683EC7B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882">
        <p:fade/>
      </p:transition>
    </mc:Choice>
    <mc:Fallback xmlns="">
      <p:transition spd="med" advTm="116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Exclusive Scan?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find the beginning address of allocated buffers</a:t>
            </a:r>
          </a:p>
          <a:p>
            <a:endParaRPr lang="en-US" dirty="0" smtClean="0"/>
          </a:p>
          <a:p>
            <a:r>
              <a:rPr lang="en-US" dirty="0" smtClean="0"/>
              <a:t>Inclusive and exclusive scans can be easily derived from each other; it is a matter of convenience</a:t>
            </a:r>
          </a:p>
        </p:txBody>
      </p:sp>
      <p:sp>
        <p:nvSpPr>
          <p:cNvPr id="27654" name="TextBox 5"/>
          <p:cNvSpPr txBox="1">
            <a:spLocks noChangeArrowheads="1"/>
          </p:cNvSpPr>
          <p:nvPr/>
        </p:nvSpPr>
        <p:spPr bwMode="auto">
          <a:xfrm>
            <a:off x="838200" y="2147322"/>
            <a:ext cx="2957861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marL="0" lvl="2" indent="0" eaLnBrk="1" hangingPunct="1"/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5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 1  7   0   4   1   6    3]</a:t>
            </a:r>
          </a:p>
          <a:p>
            <a:pPr eaLnBrk="1" hangingPunct="1"/>
            <a:endParaRPr lang="en-US" sz="1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135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Exclusive	[0  </a:t>
            </a: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 4 11  11 15 16 22]</a:t>
            </a:r>
          </a:p>
          <a:p>
            <a:pPr eaLnBrk="1" hangingPunct="1"/>
            <a:endParaRPr lang="en-US" sz="1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Inclusive	</a:t>
            </a:r>
            <a:r>
              <a:rPr lang="en-US" sz="135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 4 11  11 15 16 22 25]</a:t>
            </a:r>
          </a:p>
          <a:p>
            <a:pPr eaLnBrk="1" hangingPunct="1"/>
            <a:endParaRPr lang="en-US" sz="1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624">
        <p:fade/>
      </p:transition>
    </mc:Choice>
    <mc:Fallback xmlns="">
      <p:transition spd="med" advTm="108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Exclusive Scan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Adapt an inclusive, work </a:t>
            </a:r>
            <a:r>
              <a:rPr lang="en-US" sz="1600" dirty="0" smtClean="0">
                <a:latin typeface="Calibri" panose="020F0502020204030204" pitchFamily="34" charset="0"/>
              </a:rPr>
              <a:t>inefficient </a:t>
            </a:r>
            <a:r>
              <a:rPr lang="en-US" sz="1600" dirty="0">
                <a:latin typeface="Calibri" panose="020F0502020204030204" pitchFamily="34" charset="0"/>
              </a:rPr>
              <a:t>scan kernel</a:t>
            </a:r>
          </a:p>
          <a:p>
            <a:r>
              <a:rPr lang="en-US" sz="1600" dirty="0">
                <a:latin typeface="Calibri" panose="020F0502020204030204" pitchFamily="34" charset="0"/>
              </a:rPr>
              <a:t>Block 0: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Thread 0 loads 0 into XY[0]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Other threads load X[threadIdx.x-1] into XY[</a:t>
            </a:r>
            <a:r>
              <a:rPr lang="en-US" sz="1200" dirty="0" err="1">
                <a:latin typeface="Calibri" panose="020F0502020204030204" pitchFamily="34" charset="0"/>
              </a:rPr>
              <a:t>threadIdx.x</a:t>
            </a:r>
            <a:r>
              <a:rPr lang="en-US" sz="1200" dirty="0">
                <a:latin typeface="Calibri" panose="020F0502020204030204" pitchFamily="34" charset="0"/>
              </a:rPr>
              <a:t>]</a:t>
            </a:r>
          </a:p>
          <a:p>
            <a:r>
              <a:rPr lang="en-US" sz="1600" dirty="0">
                <a:latin typeface="Calibri" panose="020F0502020204030204" pitchFamily="34" charset="0"/>
              </a:rPr>
              <a:t>All other blocks: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All thread load X[</a:t>
            </a:r>
            <a:r>
              <a:rPr lang="en-US" sz="1200" dirty="0" err="1">
                <a:latin typeface="Calibri" panose="020F0502020204030204" pitchFamily="34" charset="0"/>
              </a:rPr>
              <a:t>blockIdx.x</a:t>
            </a:r>
            <a:r>
              <a:rPr lang="en-US" sz="1200" dirty="0">
                <a:latin typeface="Calibri" panose="020F0502020204030204" pitchFamily="34" charset="0"/>
              </a:rPr>
              <a:t>*blockDim.x+threadIdx.x-1] into XY[</a:t>
            </a:r>
            <a:r>
              <a:rPr lang="en-US" sz="1200" dirty="0" err="1">
                <a:latin typeface="Calibri" panose="020F0502020204030204" pitchFamily="34" charset="0"/>
              </a:rPr>
              <a:t>threadIdex.x</a:t>
            </a:r>
            <a:r>
              <a:rPr lang="en-US" sz="1200" dirty="0">
                <a:latin typeface="Calibri" panose="020F0502020204030204" pitchFamily="34" charset="0"/>
              </a:rPr>
              <a:t>]</a:t>
            </a:r>
          </a:p>
          <a:p>
            <a:r>
              <a:rPr lang="en-US" sz="1600" dirty="0">
                <a:latin typeface="Calibri" panose="020F0502020204030204" pitchFamily="34" charset="0"/>
              </a:rPr>
              <a:t>Similar adaption for work efficient scan kernel but </a:t>
            </a:r>
            <a:r>
              <a:rPr lang="en-US" sz="1600" dirty="0" smtClean="0">
                <a:latin typeface="Calibri" panose="020F0502020204030204" pitchFamily="34" charset="0"/>
              </a:rPr>
              <a:t>ensure </a:t>
            </a:r>
            <a:r>
              <a:rPr lang="en-US" sz="1600" dirty="0">
                <a:latin typeface="Calibri" panose="020F0502020204030204" pitchFamily="34" charset="0"/>
              </a:rPr>
              <a:t>that each thread loads two elements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Only one zero should be loaded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All elements should be shifted </a:t>
            </a:r>
            <a:r>
              <a:rPr lang="en-US" sz="1200" dirty="0" smtClean="0">
                <a:latin typeface="Calibri" panose="020F0502020204030204" pitchFamily="34" charset="0"/>
              </a:rPr>
              <a:t>to the right by </a:t>
            </a:r>
            <a:r>
              <a:rPr lang="en-US" sz="1200" dirty="0">
                <a:latin typeface="Calibri" panose="020F0502020204030204" pitchFamily="34" charset="0"/>
              </a:rPr>
              <a:t>only one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257800" y="4767263"/>
            <a:ext cx="1600200" cy="274637"/>
          </a:xfrm>
        </p:spPr>
        <p:txBody>
          <a:bodyPr/>
          <a:lstStyle/>
          <a:p>
            <a:fld id="{18288952-07DD-45F2-92DF-2D7C6E70F14E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97349" y="3727911"/>
            <a:ext cx="440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6B9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Read the Harris article (Parallel Prefix Sum with CUDA) for a more intellectually interesting approach to exclusive scan </a:t>
            </a:r>
            <a:r>
              <a:rPr lang="en-US" sz="1500" dirty="0" smtClean="0">
                <a:solidFill>
                  <a:srgbClr val="76B9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kernel implementation</a:t>
            </a:r>
            <a:r>
              <a:rPr lang="en-US" sz="1500" dirty="0">
                <a:solidFill>
                  <a:srgbClr val="76B9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8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375">
        <p:fade/>
      </p:transition>
    </mc:Choice>
    <mc:Fallback xmlns="">
      <p:transition spd="med" advTm="94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10.24</Order0>
    <Chapter xmlns="1956f548-e1c6-4bad-9b00-9434a603b471" xsi:nil="true"/>
    <Kit_x0020_Version xmlns="1956f548-e1c6-4bad-9b00-9434a603b471">Eval Kit</Kit_x0020_Vers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1CF342-F585-4945-8616-3991FDE3F4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803526-FA9F-43E0-8374-8137BAC1DA63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7B84A0E-13D7-4348-8B36-9552987D4A08}"/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4275</TotalTime>
  <Words>467</Words>
  <Application>Microsoft Office PowerPoint</Application>
  <PresentationFormat>Custom</PresentationFormat>
  <Paragraphs>75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MS PGothic</vt:lpstr>
      <vt:lpstr>AkzidenzGrotesk</vt:lpstr>
      <vt:lpstr>Akzidenz-Grotesk Extended BQ</vt:lpstr>
      <vt:lpstr>Arial</vt:lpstr>
      <vt:lpstr>Calibri</vt:lpstr>
      <vt:lpstr>Sentinel Medium</vt:lpstr>
      <vt:lpstr>Trebuchet MS</vt:lpstr>
      <vt:lpstr>Wingdings</vt:lpstr>
      <vt:lpstr>1_Title &amp; Bullet </vt:lpstr>
      <vt:lpstr>Module 10.4 – Parallel Computation Patterns (scan)</vt:lpstr>
      <vt:lpstr>Objective</vt:lpstr>
      <vt:lpstr>Work Analysis of the Work Efficient Kernel</vt:lpstr>
      <vt:lpstr>Some Tradeoffs</vt:lpstr>
      <vt:lpstr>Handling Large Input Vectors</vt:lpstr>
      <vt:lpstr>Overall Flow of Complete Scan</vt:lpstr>
      <vt:lpstr>Exclusive Scan Definition</vt:lpstr>
      <vt:lpstr>Why Use Exclusive Scan?</vt:lpstr>
      <vt:lpstr>A Simple Exclusive Scan Kernel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10 - Parallel Computation Patterns (Scan)</dc:title>
  <dc:creator>Cook, Colleen N</dc:creator>
  <cp:lastModifiedBy>Andrew Schuh</cp:lastModifiedBy>
  <cp:revision>94</cp:revision>
  <dcterms:created xsi:type="dcterms:W3CDTF">2013-11-15T21:49:21Z</dcterms:created>
  <dcterms:modified xsi:type="dcterms:W3CDTF">2016-04-02T20:35:24Z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  <property fmtid="{D5CDD505-2E9C-101B-9397-08002B2CF9AE}" pid="4" name="Labs">
    <vt:lpwstr>N/A</vt:lpwstr>
  </property>
  <property fmtid="{D5CDD505-2E9C-101B-9397-08002B2CF9AE}" pid="5" name="Test Field">
    <vt:lpwstr>Slides</vt:lpwstr>
  </property>
  <property fmtid="{D5CDD505-2E9C-101B-9397-08002B2CF9AE}" pid="6" name="Lectures">
    <vt:lpwstr>Final</vt:lpwstr>
  </property>
  <property fmtid="{D5CDD505-2E9C-101B-9397-08002B2CF9AE}" pid="7" name="Quizzes">
    <vt:lpwstr>N/A</vt:lpwstr>
  </property>
</Properties>
</file>